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303" r:id="rId3"/>
    <p:sldId id="316" r:id="rId4"/>
    <p:sldId id="317" r:id="rId5"/>
    <p:sldId id="306" r:id="rId6"/>
    <p:sldId id="318" r:id="rId7"/>
    <p:sldId id="286" r:id="rId8"/>
    <p:sldId id="319" r:id="rId9"/>
    <p:sldId id="270" r:id="rId10"/>
    <p:sldId id="267" r:id="rId11"/>
    <p:sldId id="328" r:id="rId12"/>
    <p:sldId id="313" r:id="rId13"/>
    <p:sldId id="325" r:id="rId14"/>
    <p:sldId id="326" r:id="rId15"/>
    <p:sldId id="327" r:id="rId16"/>
    <p:sldId id="281" r:id="rId17"/>
    <p:sldId id="273" r:id="rId18"/>
    <p:sldId id="262" r:id="rId19"/>
    <p:sldId id="312" r:id="rId20"/>
    <p:sldId id="268" r:id="rId21"/>
    <p:sldId id="269" r:id="rId22"/>
    <p:sldId id="305" r:id="rId23"/>
    <p:sldId id="320" r:id="rId24"/>
    <p:sldId id="321" r:id="rId25"/>
    <p:sldId id="322" r:id="rId26"/>
    <p:sldId id="323" r:id="rId27"/>
    <p:sldId id="290" r:id="rId28"/>
    <p:sldId id="314" r:id="rId29"/>
    <p:sldId id="289" r:id="rId30"/>
    <p:sldId id="258" r:id="rId31"/>
    <p:sldId id="288" r:id="rId32"/>
    <p:sldId id="315" r:id="rId33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242" autoAdjust="0"/>
  </p:normalViewPr>
  <p:slideViewPr>
    <p:cSldViewPr snapToGrid="0">
      <p:cViewPr varScale="1">
        <p:scale>
          <a:sx n="48" d="100"/>
          <a:sy n="48" d="100"/>
        </p:scale>
        <p:origin x="17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E0F49-7037-45A8-82B1-7CBD64FFC522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2975"/>
            <a:ext cx="5392737" cy="3887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B64D-7A1A-4252-953E-50B7AA81B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ZNSNj5n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2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numbers between 5 and 10, children are encouraged, again through the representations used, to see the ‘5 and a bit’ structure.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numbers in relation to both 5 and 10 is important for developing efficient calculation strategies. So seeing the 5 (and a bit) in 6, 7, 8 and 9, is especially helpful.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well as identifying that 5 is a part of the numbers 6,7,8 and 9, other bonds of these numbers are also explored separately.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representations of 6 are used to expose different compositions of 6: ‘5 and a bit’, but also ‘3 and 3’, or ‘2 and 2 and 2’.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put 6 counters on your ten frame and use the red and yellow sides to show different pairs of numbers that make 6? Write them on your whiteboard. Did you write systematically?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41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Sassoon Infant Std" panose="020B0503020103030203" pitchFamily="34" charset="0"/>
                <a:cs typeface="Monster Phonics Regular" panose="02000000000000000000" pitchFamily="50" charset="0"/>
              </a:rPr>
              <a:t>With this in mind we encourage our children to develop a greater depth of understanding rather than just working on the next topic. It is important for children to really grasp how to perform a procedure in many different ways and contexts rather than just working with greater numbers. We want to</a:t>
            </a:r>
            <a:r>
              <a:rPr lang="en-GB" sz="1200" baseline="0" dirty="0" smtClean="0">
                <a:latin typeface="Sassoon Infant Std" panose="020B0503020103030203" pitchFamily="34" charset="0"/>
                <a:cs typeface="Monster Phonics Regular" panose="02000000000000000000" pitchFamily="50" charset="0"/>
              </a:rPr>
              <a:t> make sure the foundations are really secure.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450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you notice</a:t>
            </a:r>
            <a:r>
              <a:rPr lang="en-GB" baseline="0" dirty="0" smtClean="0"/>
              <a:t> about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3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https://www.youtube.com/watch?v=UB-TrRAc404 (summary from 2 minutes 42 secs)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7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9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Number</a:t>
            </a:r>
            <a:r>
              <a:rPr lang="en-GB" sz="1200" baseline="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 sense is no</a:t>
            </a:r>
            <a:r>
              <a:rPr lang="en-GB" sz="1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t only the ability to count, compare and perform operations on numbers, but also a deep and flexible understanding of numbers, how they relate to each other and how they can be manipulated.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Underpins most other mathematical learning, so it is vital that children develop a strong understanding of numbers in their early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be improved by encouraging children to make links, reason, giving children opportunities to explore numbers in different ways and move between representations.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4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When a child understands the composition of number, they understand that numbers are made up of other numbers. They ‘see the numbers inside’ other numbers: first, that all numbers are made up of ones, and then that they can be made up of pairs of bigger numbers.</a:t>
            </a:r>
          </a:p>
          <a:p>
            <a:endParaRPr lang="en-GB" sz="1200" dirty="0" smtClean="0"/>
          </a:p>
          <a:p>
            <a:r>
              <a:rPr lang="en-GB" sz="1200" dirty="0" smtClean="0"/>
              <a:t>So for example, 5 is made of ‘five ones’, or of ‘1 and 4’, or of ‘2 and 3’. </a:t>
            </a:r>
          </a:p>
          <a:p>
            <a:endParaRPr lang="en-GB" sz="1200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CBeebies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 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Numberblocks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characters demonstrate this with their ability to split into other characters as shown as shown in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Whole of Me is Five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dirty="0" smtClean="0"/>
              <a:t>https://www.youtube.com/watch?v=zLZNSNj5nVg</a:t>
            </a:r>
          </a:p>
          <a:p>
            <a:endParaRPr lang="en-GB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rgbClr val="2D374B"/>
                </a:solidFill>
                <a:latin typeface="Muli"/>
              </a:rPr>
              <a:t>Understanding composition of number is fundamental to understanding the structure of part-part-whole relationships, which can be represented with a part-part-whole model, as below: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5 is partitioned into 3 and 2, then 3 is a part and 2 is a part and 5 is the whole.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concept of composition allows children to build fluency with number bonds – not only number bonds of 10, but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number bonds within numbers. So, back to the example of 5: number bonds of 5 are: 0 and 5, 1 and 4, 2 and 3.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composition also supports an understanding of commutativity: if you have learned that 2+3=5, then you also know that 3+2=5 without having to learn it as a new fact.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Composition is also crucial in starting to understand addition and subtraction and their inverse relationship. For those that understand composition of number, remembering that 2+3=5 and 5-2=3, and how these two facts relate, is less a matter of repetition and memorisation and more the application of structural understanding. When we add, we compose: when we subtract, we decompose.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NCETM/Maths Hubs Mastering Number Programme, sessions are designed to build understanding of the composition of number for children in Reception, Year 1 and Year 2.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3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patterns of spots are used, in different arrangements, and children are encouraged to ‘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subitise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(see without counting) the smaller numbers ‘within’ the bigger numbers.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see? Maybe the 4 in a square, and the odd 1?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see if they are coloured like this? Probably the 2 and 3.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might be encouraged to say, “I know this is 5, because I can see 3 red dots and 2 black dots.”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layouts of coloured dots within the Hungarian number frames below help develop recognition of different configurations of 3 and 2 and therefore 5.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6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the birds between the different wires allows children to see that different pairs of numbers make 5.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0B64D-7A1A-4252-953E-50B7AA81BEB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56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89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25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1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52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9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3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2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73CD-1460-487C-AAF3-111FB2B1B064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376A-9C7E-4D84-AA08-77A543C1C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01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zLZNSNj5n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ctgames.com/mobilePage/partPartWhole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place-value/place-value-charts" TargetMode="External"/><Relationship Id="rId2" Type="http://schemas.openxmlformats.org/officeDocument/2006/relationships/hyperlink" Target="https://www.ictgames.com/mobilePage/arrowC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opmarks.co.uk/learning-to-count/place-value-basketba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place-value/bead-numbers" TargetMode="External"/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topmarks.co.uk/learning-to-count/paint-the-squares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mathsframe.co.uk/en/resources/resource/37/placing_numbers_on_a_number_l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www.nctm.org/Classroom-Resources/Illuminations/Interactives/Ten-Frame/" TargetMode="External"/><Relationship Id="rId4" Type="http://schemas.openxmlformats.org/officeDocument/2006/relationships/hyperlink" Target="https://www.ictgames.com/mobilePage/tenFrame/index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14" y="822325"/>
            <a:ext cx="11068050" cy="1325563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Sassoon Infant Std" panose="020B0503020103030203" pitchFamily="34" charset="0"/>
              </a:rPr>
              <a:t>Welcome to our </a:t>
            </a:r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maths parent workshop.</a:t>
            </a:r>
            <a:r>
              <a:rPr lang="en-GB" sz="4800" dirty="0">
                <a:solidFill>
                  <a:srgbClr val="FF0000"/>
                </a:solidFill>
                <a:latin typeface="Sassoon Infant Std" panose="020B0503020103030203" pitchFamily="34" charset="0"/>
              </a:rPr>
              <a:t/>
            </a:r>
            <a:br>
              <a:rPr lang="en-GB" sz="4800" dirty="0">
                <a:solidFill>
                  <a:srgbClr val="FF0000"/>
                </a:solidFill>
                <a:latin typeface="Sassoon Infant Std" panose="020B0503020103030203" pitchFamily="34" charset="0"/>
              </a:rPr>
            </a:br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This evening we will…</a:t>
            </a:r>
            <a: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  <a:t/>
            </a:r>
            <a:b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</a:br>
            <a:endParaRPr lang="en-GB" sz="3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626" y="2023315"/>
            <a:ext cx="9228826" cy="468803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Find out what children learn in Maths in Foundation Stage and Key Stage 1.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Discuss how we teach Maths and why.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Look at some resources and models we use.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Support you with ideas to help at home.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image1.jpg" descr="colourlogo"/>
          <p:cNvPicPr>
            <a:picLocks noChangeAspect="1"/>
          </p:cNvPicPr>
          <p:nvPr/>
        </p:nvPicPr>
        <p:blipFill rotWithShape="1">
          <a:blip r:embed="rId2"/>
          <a:srcRect l="6385" t="7842" r="7959" b="11264"/>
          <a:stretch/>
        </p:blipFill>
        <p:spPr>
          <a:xfrm>
            <a:off x="9076332" y="4858080"/>
            <a:ext cx="2590800" cy="15906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64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995" y="244772"/>
            <a:ext cx="1148684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 Infant Std" panose="020B0503020103030203" pitchFamily="34" charset="0"/>
              </a:rPr>
              <a:t>Number sense </a:t>
            </a:r>
            <a:r>
              <a:rPr lang="en-GB" sz="2800" dirty="0">
                <a:solidFill>
                  <a:srgbClr val="002060"/>
                </a:solidFill>
                <a:latin typeface="Sassoon Infant Std" panose="020B0503020103030203" pitchFamily="34" charset="0"/>
              </a:rPr>
              <a:t>- Counting, comparing and flexible thinking about </a:t>
            </a:r>
            <a:r>
              <a:rPr lang="en-GB" sz="28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number</a:t>
            </a:r>
          </a:p>
          <a:p>
            <a:endParaRPr lang="en-GB" sz="28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algn="ctr"/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algn="ctr"/>
            <a:endParaRPr lang="en-GB" sz="40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algn="ctr"/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you each find a different way to represent the number 3 using something on your table?</a:t>
            </a:r>
            <a:r>
              <a:rPr lang="en-GB" sz="2800" dirty="0">
                <a:solidFill>
                  <a:srgbClr val="002060"/>
                </a:solidFill>
                <a:latin typeface="Sassoon Infant Std" panose="020B0503020103030203" pitchFamily="34" charset="0"/>
              </a:rPr>
              <a:t/>
            </a:r>
            <a:br>
              <a:rPr lang="en-GB" sz="2800" dirty="0">
                <a:solidFill>
                  <a:srgbClr val="002060"/>
                </a:solidFill>
                <a:latin typeface="Sassoon Infant Std" panose="020B0503020103030203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699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61" y="1000462"/>
            <a:ext cx="7497205" cy="5445125"/>
          </a:xfrm>
          <a:prstGeom prst="rect">
            <a:avLst/>
          </a:prstGeom>
        </p:spPr>
      </p:pic>
      <p:pic>
        <p:nvPicPr>
          <p:cNvPr id="1026" name="Picture 2" descr="1,900+ Three Fingers Illustrations, Royalty-Free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6" y="1171122"/>
            <a:ext cx="14446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106" y="2022080"/>
            <a:ext cx="1712731" cy="1852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72" y="2838417"/>
            <a:ext cx="1781729" cy="379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2421" y="4267200"/>
            <a:ext cx="2484743" cy="1381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995" y="244772"/>
            <a:ext cx="11486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Sassoon Infant Std" panose="020B0503020103030203" pitchFamily="34" charset="0"/>
              </a:rPr>
              <a:t>Number sense </a:t>
            </a:r>
            <a:r>
              <a:rPr lang="en-GB" sz="2800" dirty="0">
                <a:solidFill>
                  <a:srgbClr val="002060"/>
                </a:solidFill>
                <a:latin typeface="Sassoon Infant Std" panose="020B0503020103030203" pitchFamily="34" charset="0"/>
              </a:rPr>
              <a:t>- Counting, comparing and flexible thinking about number</a:t>
            </a:r>
            <a:br>
              <a:rPr lang="en-GB" sz="2800" dirty="0">
                <a:solidFill>
                  <a:srgbClr val="002060"/>
                </a:solidFill>
                <a:latin typeface="Sassoon Infant Std" panose="020B0503020103030203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9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Mastering Number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92" y="2091480"/>
            <a:ext cx="2706616" cy="2389080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273" y="1414149"/>
            <a:ext cx="2067213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Mastering Number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477" y="5940951"/>
            <a:ext cx="433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https://mathsbot.com/manipulatives/rekenrek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00" y="1209675"/>
            <a:ext cx="3477110" cy="2324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747" y="1209675"/>
            <a:ext cx="3410426" cy="2210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955" y="3969891"/>
            <a:ext cx="5380746" cy="15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Mastering Number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76" y="1478110"/>
            <a:ext cx="3441085" cy="245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40" y="4623585"/>
            <a:ext cx="8016240" cy="1074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13477" y="5940951"/>
            <a:ext cx="433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https://mathsbot.com/manipulatives/rekenrek</a:t>
            </a:r>
          </a:p>
        </p:txBody>
      </p:sp>
    </p:spTree>
    <p:extLst>
      <p:ext uri="{BB962C8B-B14F-4D97-AF65-F5344CB8AC3E}">
        <p14:creationId xmlns:p14="http://schemas.microsoft.com/office/powerpoint/2010/main" val="12981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Mastering Number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477" y="5940951"/>
            <a:ext cx="4334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https://mathsbot.com/manipulatives/rekenrek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72" y="1209675"/>
            <a:ext cx="6888776" cy="45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6" y="1785578"/>
            <a:ext cx="2874292" cy="173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607"/>
          <a:stretch/>
        </p:blipFill>
        <p:spPr>
          <a:xfrm>
            <a:off x="3785126" y="1794294"/>
            <a:ext cx="2814081" cy="17425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Part whole models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459" y="1515434"/>
            <a:ext cx="2562583" cy="2981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148" y="4283414"/>
            <a:ext cx="5591955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Part whole models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74925"/>
          </a:xfrm>
        </p:spPr>
        <p:txBody>
          <a:bodyPr/>
          <a:lstStyle/>
          <a:p>
            <a:endParaRPr lang="en-GB" dirty="0" smtClean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 smtClean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 smtClean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 smtClean="0"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770490" y="2875532"/>
            <a:ext cx="6411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assoon Infant Std" panose="020B0503020103030203" pitchFamily="34" charset="0"/>
                <a:hlinkClick r:id="rId2"/>
              </a:rPr>
              <a:t>https://</a:t>
            </a:r>
            <a:r>
              <a:rPr lang="en-GB" dirty="0" smtClean="0">
                <a:latin typeface="Sassoon Infant Std" panose="020B0503020103030203" pitchFamily="34" charset="0"/>
                <a:hlinkClick r:id="rId2"/>
              </a:rPr>
              <a:t>www.ictgames.com/mobilePage/partPartWhole/index.html</a:t>
            </a:r>
            <a:endParaRPr lang="en-GB" dirty="0" smtClean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 panose="020B0503020103030203" pitchFamily="34" charset="0"/>
            </a:endParaRPr>
          </a:p>
          <a:p>
            <a:endParaRPr lang="en-GB" dirty="0" smtClean="0">
              <a:latin typeface="Sassoon Infant Std" panose="020B0503020103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6710" y="4983886"/>
            <a:ext cx="10896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Take 10 counters or cubes, this is your whole.</a:t>
            </a:r>
          </a:p>
          <a:p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On your table can each of you partition </a:t>
            </a:r>
            <a: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  <a:t>(split up) your </a:t>
            </a: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10 in </a:t>
            </a:r>
            <a: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  <a:t>different ways?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23" y="1311579"/>
            <a:ext cx="2720796" cy="36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0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Place value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20" y="1419442"/>
            <a:ext cx="110835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Children need to have a concrete understanding of place value in Year 1. 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It 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involves understanding what each digit represents. 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They need to be able to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i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dentify and represent the number using objects and images.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endParaRPr lang="en-GB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https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://www.ictgames.com/mobilePage/arrowCards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/</a:t>
            </a:r>
            <a:endParaRPr lang="en-GB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3"/>
              </a:rPr>
              <a:t>https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  <a:hlinkClick r:id="rId3"/>
              </a:rPr>
              <a:t>://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3"/>
              </a:rPr>
              <a:t>www.topmarks.co.uk/place-value/place-value-charts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  <a:hlinkClick r:id="rId4"/>
              </a:rPr>
              <a:t>https://</a:t>
            </a: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4"/>
              </a:rPr>
              <a:t>www.topmarks.co.uk/learning-to-count/place-value-basketball</a:t>
            </a:r>
            <a:endParaRPr lang="en-GB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Please </a:t>
            </a:r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note - we no longer use the term units – they’re ones.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9741" y="1798836"/>
            <a:ext cx="4963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Can you make the whole 58 on the place value chart using the base 10?</a:t>
            </a:r>
            <a:endParaRPr lang="en-GB" sz="36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360" t="7754" r="-1"/>
          <a:stretch/>
        </p:blipFill>
        <p:spPr>
          <a:xfrm>
            <a:off x="7872367" y="4867762"/>
            <a:ext cx="1389870" cy="17311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50548" y="4496644"/>
            <a:ext cx="2833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Base 10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727" y="671053"/>
            <a:ext cx="3481874" cy="32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30" y="235729"/>
            <a:ext cx="10143586" cy="1023728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Our aims for your children</a:t>
            </a:r>
            <a:endParaRPr lang="en-GB" sz="36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002665"/>
            <a:ext cx="12192000" cy="562673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Have a positive attitude towards maths.</a:t>
            </a:r>
          </a:p>
          <a:p>
            <a:pPr algn="ctr">
              <a:lnSpc>
                <a:spcPct val="150000"/>
              </a:lnSpc>
            </a:pPr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Recall and apply knowledge rapidly and accurately.</a:t>
            </a:r>
          </a:p>
          <a:p>
            <a:pPr algn="ctr">
              <a:lnSpc>
                <a:spcPct val="150000"/>
              </a:lnSpc>
            </a:pPr>
            <a:r>
              <a:rPr lang="en-GB" sz="51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R</a:t>
            </a:r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eason mathematically </a:t>
            </a:r>
            <a:r>
              <a:rPr lang="en-GB" sz="51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by justifying, making links to known facts, or providing proof using mathematical language</a:t>
            </a:r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Be increasingly </a:t>
            </a:r>
            <a:r>
              <a:rPr lang="en-GB" sz="51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confident with mental calculations, developing and sharing their own flexible methods.</a:t>
            </a:r>
          </a:p>
          <a:p>
            <a:pPr algn="ctr">
              <a:lnSpc>
                <a:spcPct val="150000"/>
              </a:lnSpc>
            </a:pPr>
            <a:r>
              <a:rPr lang="en-GB" sz="51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Be resilient when something is challenging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5100" dirty="0" smtClean="0">
                <a:solidFill>
                  <a:srgbClr val="FF0000"/>
                </a:solidFill>
                <a:latin typeface="Sassoon Infant Std" panose="020B0503020103030203" pitchFamily="34" charset="0"/>
                <a:ea typeface="Arial" panose="020B0604020202020204" pitchFamily="34" charset="0"/>
              </a:rPr>
              <a:t>We </a:t>
            </a:r>
            <a:r>
              <a:rPr lang="en-GB" sz="5100" dirty="0">
                <a:solidFill>
                  <a:srgbClr val="FF0000"/>
                </a:solidFill>
                <a:latin typeface="Sassoon Infant Std" panose="020B0503020103030203" pitchFamily="34" charset="0"/>
                <a:ea typeface="Arial" panose="020B0604020202020204" pitchFamily="34" charset="0"/>
              </a:rPr>
              <a:t>are all mathematicians!</a:t>
            </a:r>
          </a:p>
          <a:p>
            <a:pPr algn="ctr">
              <a:lnSpc>
                <a:spcPct val="150000"/>
              </a:lnSpc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8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-11630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Sassoon Infant Std" panose="020B0503020103030203" pitchFamily="34" charset="0"/>
              </a:rPr>
              <a:t>Using place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732" y="942975"/>
            <a:ext cx="10515600" cy="570547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In Year 2 children need to develop a true understanding </a:t>
            </a:r>
            <a:r>
              <a:rPr lang="en-GB" sz="4000" dirty="0">
                <a:solidFill>
                  <a:srgbClr val="002060"/>
                </a:solidFill>
                <a:latin typeface="Sassoon Infant Std" panose="020B0503020103030203" pitchFamily="34" charset="0"/>
              </a:rPr>
              <a:t>of how numbers change when </a:t>
            </a:r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10s and 1s are added or taken away. This supports </a:t>
            </a:r>
            <a:r>
              <a:rPr lang="en-GB" sz="4000" dirty="0">
                <a:solidFill>
                  <a:srgbClr val="002060"/>
                </a:solidFill>
                <a:latin typeface="Sassoon Infant Std" panose="020B0503020103030203" pitchFamily="34" charset="0"/>
              </a:rPr>
              <a:t>mental </a:t>
            </a:r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calculation skills and fluency.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40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Talk to the person next to you about different ways you could partition 58 using your part whole model.</a:t>
            </a: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38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100" dirty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https://</a:t>
            </a:r>
            <a:r>
              <a:rPr lang="en-GB" sz="21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www.topmarks.co.uk/maths-games/daily10</a:t>
            </a:r>
            <a:endParaRPr lang="en-GB" sz="21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100" dirty="0">
                <a:solidFill>
                  <a:srgbClr val="002060"/>
                </a:solidFill>
                <a:latin typeface="Sassoon Infant Std" panose="020B0503020103030203" pitchFamily="34" charset="0"/>
                <a:hlinkClick r:id="rId3"/>
              </a:rPr>
              <a:t>https://www.topmarks.co.uk/place-value/bead-numbers</a:t>
            </a:r>
            <a:endParaRPr lang="en-GB" sz="21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83257" y="45169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30" y="1708946"/>
            <a:ext cx="4602684" cy="23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43" y="76200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Some resources we use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3913" y="1570008"/>
            <a:ext cx="11463068" cy="4908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Numicon also known as number frames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Double sided counters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Arrow cards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  <a:t>Number </a:t>
            </a: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lines</a:t>
            </a:r>
          </a:p>
          <a:p>
            <a:pPr>
              <a:lnSpc>
                <a:spcPct val="120000"/>
              </a:lnSpc>
            </a:pP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https</a:t>
            </a:r>
            <a:r>
              <a:rPr lang="en-GB" sz="1900" dirty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://</a:t>
            </a: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2"/>
              </a:rPr>
              <a:t>mathsframe.co.uk/en/resources/resource/37/placing_numbers_on_a_number_line</a:t>
            </a:r>
            <a:endParaRPr lang="en-GB" sz="19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Hundred squares</a:t>
            </a:r>
          </a:p>
          <a:p>
            <a:pPr>
              <a:lnSpc>
                <a:spcPct val="120000"/>
              </a:lnSpc>
            </a:pPr>
            <a:r>
              <a:rPr lang="en-GB" sz="1900" dirty="0">
                <a:solidFill>
                  <a:srgbClr val="002060"/>
                </a:solidFill>
                <a:latin typeface="Sassoon Infant Std" panose="020B0503020103030203" pitchFamily="34" charset="0"/>
                <a:hlinkClick r:id="rId3"/>
              </a:rPr>
              <a:t>https://</a:t>
            </a: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3"/>
              </a:rPr>
              <a:t>www.topmarks.co.uk/learning-to-count/paint-the-squares</a:t>
            </a:r>
            <a:endParaRPr lang="en-GB" sz="19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Ten </a:t>
            </a:r>
            <a: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  <a:t>frames </a:t>
            </a:r>
            <a:endParaRPr lang="en-GB" sz="36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4"/>
              </a:rPr>
              <a:t>https</a:t>
            </a:r>
            <a:r>
              <a:rPr lang="en-GB" sz="1900" dirty="0">
                <a:solidFill>
                  <a:srgbClr val="002060"/>
                </a:solidFill>
                <a:latin typeface="Sassoon Infant Std" panose="020B0503020103030203" pitchFamily="34" charset="0"/>
                <a:hlinkClick r:id="rId4"/>
              </a:rPr>
              <a:t>://</a:t>
            </a: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4"/>
              </a:rPr>
              <a:t>www.ictgames.com/mobilePage/tenFrame/index.html</a:t>
            </a:r>
            <a:endParaRPr lang="en-GB" sz="19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5"/>
              </a:rPr>
              <a:t>https</a:t>
            </a:r>
            <a:r>
              <a:rPr lang="en-GB" sz="1900" dirty="0">
                <a:solidFill>
                  <a:srgbClr val="002060"/>
                </a:solidFill>
                <a:latin typeface="Sassoon Infant Std" panose="020B0503020103030203" pitchFamily="34" charset="0"/>
                <a:hlinkClick r:id="rId5"/>
              </a:rPr>
              <a:t>://www.nctm.org/Classroom-Resources/Illuminations/Interactives/Ten-Frame</a:t>
            </a:r>
            <a:r>
              <a:rPr lang="en-GB" sz="1900" dirty="0" smtClean="0">
                <a:solidFill>
                  <a:srgbClr val="002060"/>
                </a:solidFill>
                <a:latin typeface="Sassoon Infant Std" panose="020B0503020103030203" pitchFamily="34" charset="0"/>
                <a:hlinkClick r:id="rId5"/>
              </a:rPr>
              <a:t>/</a:t>
            </a:r>
            <a:endParaRPr lang="en-GB" sz="19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Part </a:t>
            </a:r>
            <a:r>
              <a:rPr lang="en-GB" sz="3600" dirty="0">
                <a:solidFill>
                  <a:srgbClr val="002060"/>
                </a:solidFill>
                <a:latin typeface="Sassoon Infant Std" panose="020B0503020103030203" pitchFamily="34" charset="0"/>
              </a:rPr>
              <a:t>whole models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Bar models</a:t>
            </a:r>
          </a:p>
          <a:p>
            <a:endParaRPr lang="en-GB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322" y="4096516"/>
            <a:ext cx="2666622" cy="1132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2605" y="1670184"/>
            <a:ext cx="2895234" cy="816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2605" y="369759"/>
            <a:ext cx="2320783" cy="11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1" y="279642"/>
            <a:ext cx="5597106" cy="89433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The equals symbol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=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66007"/>
            <a:ext cx="12192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3200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We read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t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his as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‘is equal to’ or ‘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equals’, meaning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‘having the same value as’. </a:t>
            </a:r>
            <a:endParaRPr lang="en-GB" sz="28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algn="ctr"/>
            <a:endParaRPr lang="en-GB" sz="32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For example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: 7 – 2 = 4 + </a:t>
            </a:r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97" y="3124229"/>
            <a:ext cx="7573432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Patterns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765425"/>
          </a:xfrm>
        </p:spPr>
        <p:txBody>
          <a:bodyPr>
            <a:normAutofit/>
          </a:bodyPr>
          <a:lstStyle/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How is the 100 square organised?</a:t>
            </a: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r>
              <a:rPr lang="en-GB" sz="44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What patterns do you notice?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11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Patterns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37051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Patterns in rows/columns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Odd/even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 more/less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10 more/less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Multiples of 2, 5, 10.</a:t>
            </a: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199" y="903407"/>
            <a:ext cx="5396830" cy="450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Patterns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37051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Patterns in rows/columns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Odd/even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 more/less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10 more/less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Multiples of 2, 5, 10.</a:t>
            </a: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00" y="974785"/>
            <a:ext cx="5355123" cy="446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20" y="355600"/>
            <a:ext cx="10515600" cy="854075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Patterns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37051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Patterns in rows/columns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Odd/even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 more/less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10 more/less</a:t>
            </a:r>
          </a:p>
          <a:p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Multiples of 2, 5, 10.</a:t>
            </a: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sz="44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180" y="1209675"/>
            <a:ext cx="5221459" cy="4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244356"/>
            <a:ext cx="5597106" cy="89433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How to help at home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090" y="1057298"/>
            <a:ext cx="1089659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Numbers everywhere!</a:t>
            </a:r>
          </a:p>
          <a:p>
            <a:endParaRPr lang="en-GB" sz="24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Counting </a:t>
            </a:r>
          </a:p>
          <a:p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Songs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, board games,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steps.  When doing craft, shopping, cooking.  Forwards, backwards, in 2s, 5s, 10s. Socks, fingers.  Money is great for this too.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Can they start from any number?  Can they say 1 more/less, 10 more/less? Can they estimate how many?</a:t>
            </a:r>
          </a:p>
          <a:p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Number facts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Bonds of numbers to 20 – all the ways to 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make that number.  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Related facts – addition &amp; subtraction</a:t>
            </a:r>
          </a:p>
          <a:p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6694">
            <a:off x="9697931" y="87152"/>
            <a:ext cx="1106765" cy="218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915" y="1267660"/>
            <a:ext cx="2191352" cy="1446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256" y="484383"/>
            <a:ext cx="3380678" cy="19971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1420" y="4518898"/>
            <a:ext cx="492442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If </a:t>
            </a:r>
            <a:r>
              <a:rPr lang="en-GB" sz="1600" dirty="0">
                <a:solidFill>
                  <a:srgbClr val="002060"/>
                </a:solidFill>
                <a:latin typeface="Sassoon Infant Std" panose="020B0503020103030203" pitchFamily="34" charset="0"/>
              </a:rPr>
              <a:t>I know </a:t>
            </a:r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3 + 4 = 7 </a:t>
            </a:r>
            <a:r>
              <a:rPr lang="en-GB" sz="1600" dirty="0">
                <a:solidFill>
                  <a:srgbClr val="002060"/>
                </a:solidFill>
                <a:latin typeface="Sassoon Infant Std" panose="020B0503020103030203" pitchFamily="34" charset="0"/>
              </a:rPr>
              <a:t>then what else do I know?</a:t>
            </a: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4 + 3 = 7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7 – 4 = 3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7 – 3 = 4 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30 + 40 = 70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14 + 3 = 17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13 + 4 = 17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17 – 4 = 13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16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17 – 3 = 4</a:t>
            </a:r>
            <a:endParaRPr lang="en-GB" sz="16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244356"/>
            <a:ext cx="5597106" cy="8943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 Infant Std" panose="020B0503020103030203" pitchFamily="34" charset="0"/>
              </a:rPr>
              <a:t>How to help at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159" y="1270150"/>
            <a:ext cx="111446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Sorting</a:t>
            </a:r>
            <a:endParaRPr lang="en-GB" sz="40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By how many, by colour, by shape, by size, by pattern.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e.g. socks, beads, plates/bowls,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cutlery, anything children 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a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re interested in! </a:t>
            </a:r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079" y="472120"/>
            <a:ext cx="3505689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244356"/>
            <a:ext cx="5597106" cy="8943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 Infant Std" panose="020B0503020103030203" pitchFamily="34" charset="0"/>
              </a:rPr>
              <a:t>How to help at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159" y="1270150"/>
            <a:ext cx="11144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ssoon Infant Std" panose="020B0503020103030203" pitchFamily="34" charset="0"/>
              </a:rPr>
              <a:t>Measuring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Length,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width, height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, weight, capacity </a:t>
            </a:r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temperature and 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time.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339" y="894058"/>
            <a:ext cx="1756854" cy="1653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77" y="2691464"/>
            <a:ext cx="1844739" cy="1029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353" y="528111"/>
            <a:ext cx="1499845" cy="1819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053" y="2533216"/>
            <a:ext cx="2338350" cy="1723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1136" y="4257141"/>
            <a:ext cx="107761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More about time</a:t>
            </a:r>
            <a:endParaRPr lang="en-GB" sz="40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Names of days, months.  Compare and sequence intervals of time.  Number of seconds, minutes, hours, days, months.  </a:t>
            </a:r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30" y="235729"/>
            <a:ext cx="10143586" cy="1023728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Mastery in Mathematics</a:t>
            </a:r>
            <a:endParaRPr lang="en-GB" sz="36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6" y="1642682"/>
            <a:ext cx="11429424" cy="4351338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Puts numbers first: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 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confidence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with numbers is the first step to competency in the curriculum as a whole.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Puts depth before breadth: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 we reinforce knowledge again and again.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Encourages collaboration: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 children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progress as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a group, supporting each other as they learn.</a:t>
            </a:r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Focuses on fluency, reasoning and problem solving: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 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gives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children the skills they need to become competent mathematicians.</a:t>
            </a:r>
          </a:p>
        </p:txBody>
      </p:sp>
    </p:spTree>
    <p:extLst>
      <p:ext uri="{BB962C8B-B14F-4D97-AF65-F5344CB8AC3E}">
        <p14:creationId xmlns:p14="http://schemas.microsoft.com/office/powerpoint/2010/main" val="11488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570" y="1030814"/>
            <a:ext cx="85459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ssoon Infant Std" panose="020B0503020103030203" pitchFamily="34" charset="0"/>
              </a:rPr>
              <a:t>Shapes</a:t>
            </a:r>
            <a:endParaRPr lang="en-GB" sz="32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Go for a shape walk/hunt, look for shapes at home.</a:t>
            </a:r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Talk about their names, their properties – faces, edges, vertices.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55607" y="244356"/>
            <a:ext cx="5597106" cy="8943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 Infant Std" panose="020B0503020103030203" pitchFamily="34" charset="0"/>
              </a:rPr>
              <a:t>How to help at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523" y="2466612"/>
            <a:ext cx="5796950" cy="4022056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425570" y="2708693"/>
            <a:ext cx="2173856" cy="201858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4707785">
            <a:off x="2820495" y="3171941"/>
            <a:ext cx="1267329" cy="109208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4707785">
            <a:off x="3548385" y="3820845"/>
            <a:ext cx="1267329" cy="29095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4707785">
            <a:off x="722860" y="5383275"/>
            <a:ext cx="1267329" cy="717610"/>
          </a:xfrm>
          <a:prstGeom prst="triangle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780130" y="6488668"/>
            <a:ext cx="3118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Sassoon Infant Std" panose="020B0503020103030203" pitchFamily="34" charset="0"/>
              </a:rPr>
              <a:t>2d and 3d in our environment.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35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07" y="244356"/>
            <a:ext cx="5597106" cy="8943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latin typeface="Sassoon Infant Std" panose="020B0503020103030203" pitchFamily="34" charset="0"/>
              </a:rPr>
              <a:t>How to help at home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606" y="1464536"/>
            <a:ext cx="10896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Fractions</a:t>
            </a:r>
          </a:p>
          <a:p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When sharing things out, cutting things up, crafting, cooking.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Fractions of shapes, lengths, amounts, objects.  </a:t>
            </a:r>
          </a:p>
          <a:p>
            <a:endParaRPr lang="en-GB" sz="24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606" y="3162262"/>
            <a:ext cx="108965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Sassoon Infant Std" panose="020B0503020103030203" pitchFamily="34" charset="0"/>
              </a:rPr>
              <a:t>Money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Role play with real money.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Recognising 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coins and notes.  </a:t>
            </a:r>
            <a:endParaRPr lang="en-GB" sz="24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Making 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the same amount in different ways.  </a:t>
            </a:r>
            <a:endParaRPr lang="en-GB" sz="2400" dirty="0" smtClean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Working </a:t>
            </a:r>
            <a:r>
              <a:rPr lang="en-GB" sz="2400" dirty="0">
                <a:solidFill>
                  <a:srgbClr val="002060"/>
                </a:solidFill>
                <a:latin typeface="Sassoon Infant Std" panose="020B0503020103030203" pitchFamily="34" charset="0"/>
              </a:rPr>
              <a:t>out change.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04" y="4256684"/>
            <a:ext cx="2516209" cy="1738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854" y="488269"/>
            <a:ext cx="4247253" cy="1674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618" y="2290498"/>
            <a:ext cx="2067213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26" y="375490"/>
            <a:ext cx="9228826" cy="468803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Find out what children learn in Maths in Foundation Stage and Key Stage 1</a:t>
            </a:r>
          </a:p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Discuss how we teach Maths and why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Look at some resources and models we use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  <a:p>
            <a:pPr fontAlgn="base"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  <a:latin typeface="Sassoon Infant Std" panose="020B0503020103030203" pitchFamily="34" charset="0"/>
              </a:rPr>
              <a:t>Support you with ideas to help at home</a:t>
            </a:r>
            <a:endParaRPr lang="en-GB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image1.jpg" descr="colourlogo"/>
          <p:cNvPicPr>
            <a:picLocks noChangeAspect="1"/>
          </p:cNvPicPr>
          <p:nvPr/>
        </p:nvPicPr>
        <p:blipFill rotWithShape="1">
          <a:blip r:embed="rId2"/>
          <a:srcRect l="6385" t="7842" r="7959" b="11264"/>
          <a:stretch/>
        </p:blipFill>
        <p:spPr>
          <a:xfrm>
            <a:off x="9076332" y="4858080"/>
            <a:ext cx="2590800" cy="159067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5182" y="4540160"/>
            <a:ext cx="3916393" cy="894332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Any questions?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829667" y="5271668"/>
            <a:ext cx="7821018" cy="96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4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Thank you for coming</a:t>
            </a:r>
            <a:endParaRPr lang="en-GB" sz="44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30" y="235729"/>
            <a:ext cx="10143586" cy="1023728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Our aim for your children</a:t>
            </a:r>
            <a:r>
              <a:rPr lang="en-GB" sz="3600" dirty="0">
                <a:solidFill>
                  <a:srgbClr val="FF0000"/>
                </a:solidFill>
                <a:latin typeface="Sassoon Infant Std" panose="020B0503020103030203" pitchFamily="34" charset="0"/>
              </a:rPr>
              <a:t> </a:t>
            </a:r>
            <a:r>
              <a:rPr lang="en-GB" sz="3600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- Mastery in Mathematics</a:t>
            </a:r>
            <a:endParaRPr lang="en-GB" sz="3600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830" y="1466491"/>
            <a:ext cx="10515600" cy="4351338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00000"/>
              </a:lnSpc>
              <a:buNone/>
            </a:pP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  <a:cs typeface="Monster Phonics Regular" panose="02000000000000000000" pitchFamily="50" charset="0"/>
              </a:rPr>
              <a:t>So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  <a:cs typeface="Monster Phonics Regular" panose="02000000000000000000" pitchFamily="50" charset="0"/>
              </a:rPr>
              <a:t>before exploring numbers to 100, consider the following with numbers to 10: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2" y="3070713"/>
            <a:ext cx="11719818" cy="99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95" y="1553916"/>
            <a:ext cx="11435645" cy="50196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u="sng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Number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Have a deep understanding of numbers to 10, including the composition of each number.</a:t>
            </a:r>
          </a:p>
          <a:p>
            <a:pPr fontAlgn="base">
              <a:lnSpc>
                <a:spcPct val="120000"/>
              </a:lnSpc>
            </a:pPr>
            <a:r>
              <a:rPr lang="en-GB" dirty="0" err="1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Subitise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 (recognise quantities without counting) up to 5.</a:t>
            </a:r>
          </a:p>
          <a:p>
            <a:pPr fontAlgn="base">
              <a:lnSpc>
                <a:spcPct val="12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Automatically recall (without reference to rhymes, counting or other aids) number bonds up to 5 (including subtraction facts) and some number bonds to 10, including double facts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6795" y="411127"/>
            <a:ext cx="11399521" cy="899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Early Learning Goals – Foundation Stage</a:t>
            </a:r>
            <a:endParaRPr lang="en-GB" sz="32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35" y="1798039"/>
            <a:ext cx="11435645" cy="374932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u="sng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Numerical Patterns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Verbally count beyond 20, recognising the pattern of the counting system.</a:t>
            </a:r>
          </a:p>
          <a:p>
            <a:pPr fontAlgn="base">
              <a:lnSpc>
                <a:spcPct val="12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Compare quantities up to 10 in different contexts, recognising when one quantity is greater than, less than or the same as the other quantity`.</a:t>
            </a:r>
          </a:p>
          <a:p>
            <a:pPr fontAlgn="base">
              <a:lnSpc>
                <a:spcPct val="12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Explore and represent patterns within numbers up to 10, including evens and odds, double facts and how quantities can be distributed equally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8235" y="487327"/>
            <a:ext cx="11399521" cy="899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Early Learning Goals – Foundation Stage</a:t>
            </a:r>
            <a:endParaRPr lang="en-GB" sz="32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65125"/>
            <a:ext cx="12470130" cy="1325563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The National Curriculum – from Year 1 onwards</a:t>
            </a:r>
            <a:endParaRPr lang="en-GB" sz="3200" dirty="0">
              <a:solidFill>
                <a:srgbClr val="00206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13" y="1430966"/>
            <a:ext cx="11506200" cy="5015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Year 1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Number - Number and Place Value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Number - Addition and Subtraction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Number - Multiplication and Division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Number - Fractions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Measurement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Geometry - Properties of Shape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Geometry - Position and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Direction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In Year 2 the areas remain the same, with the addition of Statistics.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883286"/>
            <a:ext cx="10210800" cy="14027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We use Mastering Number (from the NCETM) and the White Rose scheme of learning 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26" y="2810487"/>
            <a:ext cx="11118874" cy="330075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E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ach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block of knowledge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is broken down into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a series of small learning steps. Together, these small steps cover all the curriculum content that your child needs to know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.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Brain science tells us that your child will remember more by learning maths in small, related chunks. </a:t>
            </a:r>
          </a:p>
        </p:txBody>
      </p:sp>
    </p:spTree>
    <p:extLst>
      <p:ext uri="{BB962C8B-B14F-4D97-AF65-F5344CB8AC3E}">
        <p14:creationId xmlns:p14="http://schemas.microsoft.com/office/powerpoint/2010/main" val="143778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07880" cy="89433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Sassoon Infant Std" panose="020B0503020103030203" pitchFamily="34" charset="0"/>
              </a:rPr>
              <a:t>Our approach</a:t>
            </a:r>
            <a:endParaRPr lang="en-GB" dirty="0">
              <a:solidFill>
                <a:srgbClr val="FF0000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66" y="1621766"/>
            <a:ext cx="10515600" cy="5149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Concrete representation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(the ‘doing’ stage’) </a:t>
            </a: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Pictorial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representation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(the ‘seeing’ stage) </a:t>
            </a:r>
            <a:endParaRPr lang="en-GB" sz="4000" dirty="0" smtClean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endParaRPr lang="en-GB" sz="4000" dirty="0">
              <a:solidFill>
                <a:schemeClr val="accent1">
                  <a:lumMod val="50000"/>
                </a:schemeClr>
              </a:solidFill>
              <a:latin typeface="Sassoon Infant Std" panose="020B0503020103030203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Abstract representation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(the ‘symbolic’ stage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Sassoon Infant Std" panose="020B0503020103030203" pitchFamily="34" charset="0"/>
              </a:rPr>
              <a:t>)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1740</Words>
  <Application>Microsoft Office PowerPoint</Application>
  <PresentationFormat>Widescreen</PresentationFormat>
  <Paragraphs>254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Monster Phonics Regular</vt:lpstr>
      <vt:lpstr>Muli</vt:lpstr>
      <vt:lpstr>Sassoon Infant Std</vt:lpstr>
      <vt:lpstr>Office Theme</vt:lpstr>
      <vt:lpstr>Welcome to our maths parent workshop. This evening we will… </vt:lpstr>
      <vt:lpstr>Our aims for your children</vt:lpstr>
      <vt:lpstr>Mastery in Mathematics</vt:lpstr>
      <vt:lpstr>Our aim for your children - Mastery in Mathematics</vt:lpstr>
      <vt:lpstr>PowerPoint Presentation</vt:lpstr>
      <vt:lpstr>PowerPoint Presentation</vt:lpstr>
      <vt:lpstr>The National Curriculum – from Year 1 onwards</vt:lpstr>
      <vt:lpstr>We use Mastering Number (from the NCETM) and the White Rose scheme of learning </vt:lpstr>
      <vt:lpstr>Our approach</vt:lpstr>
      <vt:lpstr>PowerPoint Presentation</vt:lpstr>
      <vt:lpstr>PowerPoint Presentation</vt:lpstr>
      <vt:lpstr>Mastering Number</vt:lpstr>
      <vt:lpstr>Mastering Number</vt:lpstr>
      <vt:lpstr>Mastering Number</vt:lpstr>
      <vt:lpstr>Mastering Number</vt:lpstr>
      <vt:lpstr>Part whole models</vt:lpstr>
      <vt:lpstr>Part whole models</vt:lpstr>
      <vt:lpstr>Place value</vt:lpstr>
      <vt:lpstr>PowerPoint Presentation</vt:lpstr>
      <vt:lpstr>Using place value</vt:lpstr>
      <vt:lpstr>Some resources we use</vt:lpstr>
      <vt:lpstr>The equals symbol =</vt:lpstr>
      <vt:lpstr>Patterns</vt:lpstr>
      <vt:lpstr>Patterns</vt:lpstr>
      <vt:lpstr>Patterns</vt:lpstr>
      <vt:lpstr>Patterns</vt:lpstr>
      <vt:lpstr>How to help at home</vt:lpstr>
      <vt:lpstr>How to help at home</vt:lpstr>
      <vt:lpstr>How to help at home</vt:lpstr>
      <vt:lpstr>How to help at home</vt:lpstr>
      <vt:lpstr>How to help at home</vt:lpstr>
      <vt:lpstr>Any questions?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Parent Workshop</dc:title>
  <dc:creator>Su Mumford</dc:creator>
  <cp:lastModifiedBy>HP Inc.</cp:lastModifiedBy>
  <cp:revision>93</cp:revision>
  <cp:lastPrinted>2022-11-24T16:51:28Z</cp:lastPrinted>
  <dcterms:created xsi:type="dcterms:W3CDTF">2022-11-07T15:13:24Z</dcterms:created>
  <dcterms:modified xsi:type="dcterms:W3CDTF">2024-11-06T06:27:44Z</dcterms:modified>
</cp:coreProperties>
</file>